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9" r:id="rId5"/>
    <p:sldId id="261" r:id="rId6"/>
    <p:sldId id="263" r:id="rId7"/>
    <p:sldId id="266" r:id="rId9"/>
    <p:sldId id="265" r:id="rId10"/>
    <p:sldId id="268" r:id="rId11"/>
    <p:sldId id="26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4" r:id="rId25"/>
    <p:sldId id="295" r:id="rId26"/>
    <p:sldId id="30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E3"/>
    <a:srgbClr val="3C9FFD"/>
    <a:srgbClr val="5EDEBE"/>
    <a:srgbClr val="7633E6"/>
    <a:srgbClr val="FFBC01"/>
    <a:srgbClr val="6B48EA"/>
    <a:srgbClr val="4098FB"/>
    <a:srgbClr val="00FFFA"/>
    <a:srgbClr val="723BE7"/>
    <a:srgbClr val="A05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290" autoAdjust="0"/>
  </p:normalViewPr>
  <p:slideViewPr>
    <p:cSldViewPr snapToGrid="0" showGuides="1">
      <p:cViewPr>
        <p:scale>
          <a:sx n="66" d="100"/>
          <a:sy n="66" d="100"/>
        </p:scale>
        <p:origin x="2312" y="1032"/>
      </p:cViewPr>
      <p:guideLst>
        <p:guide orient="horz" pos="1290"/>
        <p:guide pos="7236"/>
        <p:guide orient="horz" pos="2843"/>
        <p:guide pos="4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hdphoto" Target="../media/image2.wdp"/><Relationship Id="rId6" Type="http://schemas.openxmlformats.org/officeDocument/2006/relationships/image" Target="../media/image1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>
            <p:custDataLst>
              <p:tags r:id="rId1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3877129" y="2844225"/>
            <a:ext cx="44377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智慧树课程平台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4677410" y="3587115"/>
            <a:ext cx="2957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学生端使用指南</a:t>
            </a:r>
            <a:endParaRPr lang="zh-CN" altLang="en-US" sz="24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弧形 4"/>
          <p:cNvSpPr/>
          <p:nvPr>
            <p:custDataLst>
              <p:tags r:id="rId4"/>
            </p:custDataLst>
          </p:nvPr>
        </p:nvSpPr>
        <p:spPr>
          <a:xfrm>
            <a:off x="3726425" y="1059427"/>
            <a:ext cx="4739150" cy="4739146"/>
          </a:xfrm>
          <a:prstGeom prst="arc">
            <a:avLst>
              <a:gd name="adj1" fmla="val 16200000"/>
              <a:gd name="adj2" fmla="val 12711946"/>
            </a:avLst>
          </a:prstGeom>
          <a:ln w="50800">
            <a:gradFill flip="none" rotWithShape="1">
              <a:gsLst>
                <a:gs pos="1000">
                  <a:srgbClr val="00FFFA"/>
                </a:gs>
                <a:gs pos="100000">
                  <a:srgbClr val="00FFFA"/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841041" y="956128"/>
            <a:ext cx="4945744" cy="4945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249299" y="604883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44415" y="-4717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2123" y="1758268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矩形 1"/>
          <p:cNvSpPr/>
          <p:nvPr/>
        </p:nvSpPr>
        <p:spPr>
          <a:xfrm>
            <a:off x="3687127" y="3398306"/>
            <a:ext cx="7317340" cy="84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4613" y="3530072"/>
            <a:ext cx="75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端的数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据完全同步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3901" y="837027"/>
            <a:ext cx="2709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3777534" y="1410106"/>
            <a:ext cx="4636932" cy="4636932"/>
          </a:xfrm>
          <a:prstGeom prst="ellipse">
            <a:avLst/>
          </a:prstGeom>
          <a:noFill/>
          <a:ln w="2540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32" y="3362843"/>
            <a:ext cx="30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在线视频观看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0525" y="1109643"/>
            <a:ext cx="203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章节测试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20055" y="3239732"/>
            <a:ext cx="349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直播、发现、倾听（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6737" y="2943742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19089" y="6047038"/>
            <a:ext cx="1654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59956" y="1109643"/>
            <a:ext cx="19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22146" y="1622875"/>
            <a:ext cx="3147708" cy="425540"/>
            <a:chOff x="4269423" y="1622875"/>
            <a:chExt cx="3147708" cy="425540"/>
          </a:xfrm>
        </p:grpSpPr>
        <p:sp>
          <p:nvSpPr>
            <p:cNvPr id="38" name="椭圆 37"/>
            <p:cNvSpPr/>
            <p:nvPr/>
          </p:nvSpPr>
          <p:spPr>
            <a:xfrm>
              <a:off x="4269423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91591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5883230" y="5834268"/>
            <a:ext cx="425540" cy="425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593549" y="3421965"/>
            <a:ext cx="5004902" cy="425540"/>
            <a:chOff x="3322566" y="3421965"/>
            <a:chExt cx="5004902" cy="425540"/>
          </a:xfrm>
        </p:grpSpPr>
        <p:sp>
          <p:nvSpPr>
            <p:cNvPr id="42" name="椭圆 41"/>
            <p:cNvSpPr/>
            <p:nvPr/>
          </p:nvSpPr>
          <p:spPr>
            <a:xfrm>
              <a:off x="3322566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901928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2311845" y="-55583"/>
            <a:ext cx="7568310" cy="7568310"/>
          </a:xfrm>
          <a:prstGeom prst="ellipse">
            <a:avLst/>
          </a:prstGeom>
          <a:noFill/>
          <a:ln w="1905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04850" y="-1662578"/>
            <a:ext cx="10782300" cy="10782300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526" y="1381182"/>
            <a:ext cx="518267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运行周期中的课程会显示在共享课中的【进行中】，课程图片右侧包含我的进度。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学习进度=（看完的视频数+做完的章测试数）/（总的视频数+总的章测试数）。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点击课程卡片即可进入课程学习页面观看课程视频。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527" y="4557764"/>
            <a:ext cx="4994275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视频不可拖动或加速观看，否则系统将无法记录观看进度或影响成绩；某些章节会跳出弹题框，作答后才可以继续观看视频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527" y="3460328"/>
            <a:ext cx="4994275" cy="1048172"/>
            <a:chOff x="695325" y="3460328"/>
            <a:chExt cx="4994275" cy="1048172"/>
          </a:xfrm>
        </p:grpSpPr>
        <p:sp>
          <p:nvSpPr>
            <p:cNvPr id="8" name="文本框 7"/>
            <p:cNvSpPr txBox="1"/>
            <p:nvPr/>
          </p:nvSpPr>
          <p:spPr>
            <a:xfrm>
              <a:off x="695325" y="3460328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只有图标变成       才会视为完成观看，得到分数。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757487" y="3499514"/>
              <a:ext cx="460375" cy="523875"/>
            </a:xfrm>
            <a:prstGeom prst="rect">
              <a:avLst/>
            </a:prstGeom>
          </p:spPr>
        </p:pic>
      </p:grpSp>
      <p:pic>
        <p:nvPicPr>
          <p:cNvPr id="53" name="图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75" y="774065"/>
            <a:ext cx="5729605" cy="3152140"/>
          </a:xfrm>
          <a:prstGeom prst="rect">
            <a:avLst/>
          </a:prstGeom>
        </p:spPr>
      </p:pic>
      <p:pic>
        <p:nvPicPr>
          <p:cNvPr id="54" name="图片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90" y="4023360"/>
            <a:ext cx="5596255" cy="2642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526" y="2183326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每个章节看完后直接点击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526" y="3600738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4930" y="1235710"/>
            <a:ext cx="6729730" cy="3178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2048" y="650995"/>
            <a:ext cx="332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93936" y="4989966"/>
            <a:ext cx="8804129" cy="430887"/>
            <a:chOff x="1350498" y="4989966"/>
            <a:chExt cx="8804129" cy="430887"/>
          </a:xfrm>
        </p:grpSpPr>
        <p:sp>
          <p:nvSpPr>
            <p:cNvPr id="7" name="文本框 6"/>
            <p:cNvSpPr txBox="1"/>
            <p:nvPr/>
          </p:nvSpPr>
          <p:spPr>
            <a:xfrm>
              <a:off x="1767352" y="4989966"/>
              <a:ext cx="8387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可以查看每次见面课的直播时间，及时观看或回放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50498" y="5070398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17334" y="5751728"/>
            <a:ext cx="8882380" cy="430887"/>
            <a:chOff x="1350498" y="5751728"/>
            <a:chExt cx="9220982" cy="430887"/>
          </a:xfrm>
        </p:grpSpPr>
        <p:sp>
          <p:nvSpPr>
            <p:cNvPr id="8" name="文本框 7"/>
            <p:cNvSpPr txBox="1"/>
            <p:nvPr/>
          </p:nvSpPr>
          <p:spPr>
            <a:xfrm>
              <a:off x="1620520" y="5751728"/>
              <a:ext cx="89509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见面课是成绩的重要组成部分之一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，需要在</a:t>
              </a:r>
              <a:r>
                <a:rPr lang="zh-CN" altLang="zh-CN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期末考试前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完成观看学习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50498" y="5832160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26" name="图片 307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120" y="1639570"/>
            <a:ext cx="6510655" cy="30746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0" y="1351280"/>
            <a:ext cx="8253095" cy="3157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2244725"/>
            <a:ext cx="10194925" cy="15601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31346" y="2940135"/>
            <a:ext cx="5117904" cy="511790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259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16047"/>
          <a:stretch>
            <a:fillRect/>
          </a:stretch>
        </p:blipFill>
        <p:spPr>
          <a:xfrm>
            <a:off x="5094312" y="1589649"/>
            <a:ext cx="3228340" cy="485335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" r="4" b="16203"/>
          <a:stretch>
            <a:fillRect/>
          </a:stretch>
        </p:blipFill>
        <p:spPr>
          <a:xfrm>
            <a:off x="8609428" y="1646555"/>
            <a:ext cx="3190240" cy="479644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731839" y="1646555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只有图标变成       才会视为完成观看，得到分数。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离线下载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视频观看，下次登录时会更新进度。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836" y="3272985"/>
            <a:ext cx="390525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17023"/>
          <a:stretch>
            <a:fillRect/>
          </a:stretch>
        </p:blipFill>
        <p:spPr>
          <a:xfrm>
            <a:off x="8154670" y="1617980"/>
            <a:ext cx="3228340" cy="47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731838" y="1989138"/>
            <a:ext cx="3931920" cy="3285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/>
          <a:stretch>
            <a:fillRect/>
          </a:stretch>
        </p:blipFill>
        <p:spPr>
          <a:xfrm>
            <a:off x="4522788" y="1562100"/>
            <a:ext cx="3219450" cy="48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875" y="810895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45" y="787400"/>
            <a:ext cx="3199765" cy="577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628650" y="1852930"/>
            <a:ext cx="3554095" cy="4705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可以查看每次见面课的直播时间，及时观看或回放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见面课是成绩的重要组成部分之一，需要在期末考试前完成观看学习。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6247" y="3011463"/>
            <a:ext cx="10699506" cy="361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4965759" y="1279414"/>
            <a:ext cx="22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975725" y="3392491"/>
            <a:ext cx="2783810" cy="1139612"/>
            <a:chOff x="6316647" y="3392491"/>
            <a:chExt cx="2783810" cy="1139612"/>
          </a:xfrm>
        </p:grpSpPr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 flipH="1">
              <a:off x="7816322" y="3681807"/>
              <a:ext cx="12841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316647" y="3392491"/>
              <a:ext cx="1078895" cy="1139612"/>
              <a:chOff x="1111911" y="4559871"/>
              <a:chExt cx="1078895" cy="113961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11911" y="4620588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25837" y="4559871"/>
                <a:ext cx="1051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02</a:t>
                </a:r>
                <a:endParaRPr lang="zh-CN" altLang="en-US" sz="6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 flipH="1">
            <a:off x="3079308" y="3675221"/>
            <a:ext cx="228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登录认证</a:t>
            </a:r>
            <a:endParaRPr lang="zh-CN" altLang="en-US" sz="40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562156" y="3389900"/>
            <a:ext cx="1160219" cy="1139612"/>
            <a:chOff x="483261" y="3389900"/>
            <a:chExt cx="1160219" cy="1139612"/>
          </a:xfrm>
        </p:grpSpPr>
        <p:sp>
          <p:nvSpPr>
            <p:cNvPr id="29" name="矩形 28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2437" y="3389900"/>
              <a:ext cx="10510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01</a:t>
              </a:r>
              <a:endParaRPr lang="zh-CN" altLang="en-US" sz="6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0">
            <a:off x="1671320" y="4917440"/>
            <a:ext cx="1078865" cy="1162050"/>
            <a:chOff x="483261" y="3367496"/>
            <a:chExt cx="1078895" cy="1162016"/>
          </a:xfrm>
        </p:grpSpPr>
        <p:sp>
          <p:nvSpPr>
            <p:cNvPr id="34" name="矩形 33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11113" y="3367496"/>
              <a:ext cx="105104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smtClean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03</a:t>
              </a:r>
              <a:endParaRPr lang="zh-CN" altLang="en-US" sz="6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78916" y="4779538"/>
            <a:ext cx="5137121" cy="1153974"/>
            <a:chOff x="3239469" y="5154928"/>
            <a:chExt cx="4199448" cy="1153974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 flipH="1">
              <a:off x="3239469" y="5602147"/>
              <a:ext cx="2197819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常见问题</a:t>
              </a:r>
              <a:endPara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360022" y="5154928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1562156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468785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50227" y="3581400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502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147727" y="358798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614494">
            <a:off x="8314934" y="3963661"/>
            <a:ext cx="4714173" cy="4022986"/>
          </a:xfrm>
          <a:prstGeom prst="rect">
            <a:avLst/>
          </a:prstGeom>
          <a:gradFill>
            <a:gsLst>
              <a:gs pos="2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5652" y="943382"/>
            <a:ext cx="3218815" cy="583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27" y="1000532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633448" y="1352432"/>
            <a:ext cx="4079313" cy="59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期末考试一旦开始，观看视频、章节测试将不再记录进度计入成绩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考试开放时间内，点开试卷必须在规定时间之内完成作答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7" y="650995"/>
            <a:ext cx="5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直播、发现、倾听（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5"/>
          <p:cNvSpPr>
            <a:spLocks noGrp="1"/>
          </p:cNvSpPr>
          <p:nvPr>
            <p:ph sz="half" idx="1"/>
          </p:nvPr>
        </p:nvSpPr>
        <p:spPr>
          <a:xfrm>
            <a:off x="633447" y="1368353"/>
            <a:ext cx="10295810" cy="332168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倾听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可近距离聆听名师名家的声音，获得更多的学习内容，拓展自己的视野。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79886" y="2651157"/>
            <a:ext cx="2219146" cy="404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6036" y="2662309"/>
            <a:ext cx="2270838" cy="403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9646" y="2679188"/>
            <a:ext cx="2350166" cy="402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37524" y="650995"/>
            <a:ext cx="37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5"/>
          <p:cNvSpPr txBox="1"/>
          <p:nvPr/>
        </p:nvSpPr>
        <p:spPr>
          <a:xfrm>
            <a:off x="962535" y="1398882"/>
            <a:ext cx="10266929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可查阅自己的具体的学习情况，包括排名，成绩规则，目前成绩等信息。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8" name="图片 30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" y="2294890"/>
            <a:ext cx="6783070" cy="32042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0" y="2463800"/>
            <a:ext cx="5274310" cy="32296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手动输入 8"/>
          <p:cNvSpPr/>
          <p:nvPr/>
        </p:nvSpPr>
        <p:spPr>
          <a:xfrm>
            <a:off x="0" y="4368800"/>
            <a:ext cx="12192000" cy="2489200"/>
          </a:xfrm>
          <a:prstGeom prst="flowChartManualInpu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6424" y="650995"/>
            <a:ext cx="353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8744"/>
          <a:stretch>
            <a:fillRect/>
          </a:stretch>
        </p:blipFill>
        <p:spPr>
          <a:xfrm>
            <a:off x="5117148" y="1930400"/>
            <a:ext cx="2895600" cy="424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1304"/>
          <a:stretch>
            <a:fillRect/>
          </a:stretch>
        </p:blipFill>
        <p:spPr>
          <a:xfrm>
            <a:off x="8672269" y="1930400"/>
            <a:ext cx="2995295" cy="424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内容占位符 5"/>
          <p:cNvSpPr txBox="1"/>
          <p:nvPr/>
        </p:nvSpPr>
        <p:spPr>
          <a:xfrm>
            <a:off x="524436" y="1904997"/>
            <a:ext cx="3933190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可查阅自己的具体的学习情况，包括成绩规则，目前成绩等信息。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412" y="5457565"/>
            <a:ext cx="39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学分课，请务必重视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8675" y="1049655"/>
            <a:ext cx="61315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24" y="413586"/>
            <a:ext cx="2113494" cy="620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14" y="3293516"/>
            <a:ext cx="1103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各位同学有任何问题，可点击下列链接至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智慧树在线服务中心</a:t>
            </a:r>
            <a:r>
              <a:rPr lang="en-US" altLang="zh-CN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3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或联系在线客服寻求解决。</a:t>
            </a:r>
            <a:endParaRPr lang="zh-CN" altLang="en-US" sz="3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29" y="4746171"/>
            <a:ext cx="1175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http://www.zhihuishu.com/supportService/page/stu/index.html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585143" y="436933"/>
            <a:ext cx="82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+mn-ea"/>
              </a:rPr>
              <a:t>01</a:t>
            </a:r>
            <a:endParaRPr lang="zh-CN" altLang="en-US" sz="54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 txBox="1"/>
          <p:nvPr/>
        </p:nvSpPr>
        <p:spPr>
          <a:xfrm>
            <a:off x="4860637" y="1320166"/>
            <a:ext cx="2470727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zh-CN" altLang="en-US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275" y="2410331"/>
            <a:ext cx="1038479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端：建议使用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火狐/谷歌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浏览器，打开平台地址：www.zhihuishu.com。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端：扫码下载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，或在安卓应用宝、苹果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11420" y="3910965"/>
            <a:ext cx="1841500" cy="2244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557337" y="4113059"/>
            <a:ext cx="10634663" cy="2744942"/>
          </a:xfrm>
          <a:prstGeom prst="triangle">
            <a:avLst>
              <a:gd name="adj" fmla="val 100000"/>
            </a:avLst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0874" y="2148116"/>
            <a:ext cx="5131639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首次使用平台：点击学号，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非首次使用平台：点击手机号，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使用以前注册过的手机号作为账号，密码为以前设置的密码。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6660" y="1598295"/>
            <a:ext cx="2895600" cy="4485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00000">
            <a:off x="404045" y="321369"/>
            <a:ext cx="1866683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10190656" y="4720828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99013" y="2490040"/>
            <a:ext cx="2682875" cy="36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802" y="2473212"/>
            <a:ext cx="2692400" cy="366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1346799" y="2572572"/>
            <a:ext cx="2781300" cy="3062656"/>
            <a:chOff x="1593997" y="2707753"/>
            <a:chExt cx="2781300" cy="3062656"/>
          </a:xfrm>
        </p:grpSpPr>
        <p:sp>
          <p:nvSpPr>
            <p:cNvPr id="7" name="文本框 6"/>
            <p:cNvSpPr txBox="1"/>
            <p:nvPr/>
          </p:nvSpPr>
          <p:spPr>
            <a:xfrm>
              <a:off x="1593997" y="2707753"/>
              <a:ext cx="2692400" cy="85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登录后会出现认证自己姓名姓氏的界面。</a:t>
              </a: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997" y="3677528"/>
              <a:ext cx="27813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认证姓氏后需绑定手机号码和邮箱等其他信息。</a:t>
              </a:r>
              <a:r>
                <a:rPr lang="zh-CN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（请绑定正常使用的手机和邮箱，以便接收通知和寻回密码）</a:t>
              </a:r>
              <a:endPara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96229"/>
            <a:ext cx="12192000" cy="2561771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62682" y="1657369"/>
            <a:ext cx="789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7086" y="726145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936163" y="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7720" y="2250440"/>
            <a:ext cx="7684135" cy="42132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91655" y="5826125"/>
            <a:ext cx="1165860" cy="42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7165"/>
            <a:ext cx="12242802" cy="4294578"/>
          </a:xfrm>
          <a:custGeom>
            <a:avLst/>
            <a:gdLst>
              <a:gd name="connsiteX0" fmla="*/ 0 w 12192000"/>
              <a:gd name="connsiteY0" fmla="*/ 0 h 2628900"/>
              <a:gd name="connsiteX1" fmla="*/ 12192000 w 12192000"/>
              <a:gd name="connsiteY1" fmla="*/ 0 h 2628900"/>
              <a:gd name="connsiteX2" fmla="*/ 12192000 w 12192000"/>
              <a:gd name="connsiteY2" fmla="*/ 2628900 h 2628900"/>
              <a:gd name="connsiteX3" fmla="*/ 0 w 12192000"/>
              <a:gd name="connsiteY3" fmla="*/ 2628900 h 2628900"/>
              <a:gd name="connsiteX4" fmla="*/ 0 w 12192000"/>
              <a:gd name="connsiteY4" fmla="*/ 0 h 2628900"/>
              <a:gd name="connsiteX0-1" fmla="*/ 0 w 12192000"/>
              <a:gd name="connsiteY0-2" fmla="*/ 2628900 h 2628900"/>
              <a:gd name="connsiteX1-3" fmla="*/ 12192000 w 12192000"/>
              <a:gd name="connsiteY1-4" fmla="*/ 0 h 2628900"/>
              <a:gd name="connsiteX2-5" fmla="*/ 12192000 w 12192000"/>
              <a:gd name="connsiteY2-6" fmla="*/ 2628900 h 2628900"/>
              <a:gd name="connsiteX3-7" fmla="*/ 0 w 12192000"/>
              <a:gd name="connsiteY3-8" fmla="*/ 2628900 h 2628900"/>
              <a:gd name="connsiteX0-9" fmla="*/ 0 w 12192000"/>
              <a:gd name="connsiteY0-10" fmla="*/ 3943350 h 3943350"/>
              <a:gd name="connsiteX1-11" fmla="*/ 12172950 w 12192000"/>
              <a:gd name="connsiteY1-12" fmla="*/ 0 h 3943350"/>
              <a:gd name="connsiteX2-13" fmla="*/ 12192000 w 12192000"/>
              <a:gd name="connsiteY2-14" fmla="*/ 3943350 h 3943350"/>
              <a:gd name="connsiteX3-15" fmla="*/ 0 w 12192000"/>
              <a:gd name="connsiteY3-16" fmla="*/ 3943350 h 3943350"/>
              <a:gd name="connsiteX0-17" fmla="*/ 0 w 12192000"/>
              <a:gd name="connsiteY0-18" fmla="*/ 3943350 h 3943350"/>
              <a:gd name="connsiteX1-19" fmla="*/ 12172950 w 12192000"/>
              <a:gd name="connsiteY1-20" fmla="*/ 0 h 3943350"/>
              <a:gd name="connsiteX2-21" fmla="*/ 12192000 w 12192000"/>
              <a:gd name="connsiteY2-22" fmla="*/ 3943350 h 3943350"/>
              <a:gd name="connsiteX3-23" fmla="*/ 0 w 12192000"/>
              <a:gd name="connsiteY3-24" fmla="*/ 3943350 h 3943350"/>
              <a:gd name="connsiteX0-25" fmla="*/ 0 w 12192000"/>
              <a:gd name="connsiteY0-26" fmla="*/ 3943350 h 3943350"/>
              <a:gd name="connsiteX1-27" fmla="*/ 12172950 w 12192000"/>
              <a:gd name="connsiteY1-28" fmla="*/ 0 h 3943350"/>
              <a:gd name="connsiteX2-29" fmla="*/ 12192000 w 12192000"/>
              <a:gd name="connsiteY2-30" fmla="*/ 3943350 h 3943350"/>
              <a:gd name="connsiteX3-31" fmla="*/ 0 w 12192000"/>
              <a:gd name="connsiteY3-32" fmla="*/ 3943350 h 3943350"/>
              <a:gd name="connsiteX0-33" fmla="*/ 0 w 12192000"/>
              <a:gd name="connsiteY0-34" fmla="*/ 4429144 h 4429144"/>
              <a:gd name="connsiteX1-35" fmla="*/ 12072604 w 12192000"/>
              <a:gd name="connsiteY1-36" fmla="*/ 0 h 4429144"/>
              <a:gd name="connsiteX2-37" fmla="*/ 12192000 w 12192000"/>
              <a:gd name="connsiteY2-38" fmla="*/ 4429144 h 4429144"/>
              <a:gd name="connsiteX3-39" fmla="*/ 0 w 12192000"/>
              <a:gd name="connsiteY3-40" fmla="*/ 4429144 h 4429144"/>
              <a:gd name="connsiteX0-41" fmla="*/ 0 w 12192000"/>
              <a:gd name="connsiteY0-42" fmla="*/ 4429144 h 4429144"/>
              <a:gd name="connsiteX1-43" fmla="*/ 12072604 w 12192000"/>
              <a:gd name="connsiteY1-44" fmla="*/ 0 h 4429144"/>
              <a:gd name="connsiteX2-45" fmla="*/ 12192000 w 12192000"/>
              <a:gd name="connsiteY2-46" fmla="*/ 4429144 h 4429144"/>
              <a:gd name="connsiteX3-47" fmla="*/ 0 w 12192000"/>
              <a:gd name="connsiteY3-48" fmla="*/ 4429144 h 4429144"/>
              <a:gd name="connsiteX0-49" fmla="*/ 0 w 12072604"/>
              <a:gd name="connsiteY0-50" fmla="*/ 4429144 h 4429144"/>
              <a:gd name="connsiteX1-51" fmla="*/ 12072604 w 12072604"/>
              <a:gd name="connsiteY1-52" fmla="*/ 0 h 4429144"/>
              <a:gd name="connsiteX2-53" fmla="*/ 11919634 w 12072604"/>
              <a:gd name="connsiteY2-54" fmla="*/ 4326097 h 4429144"/>
              <a:gd name="connsiteX3-55" fmla="*/ 0 w 12072604"/>
              <a:gd name="connsiteY3-56" fmla="*/ 4429144 h 4429144"/>
              <a:gd name="connsiteX0-57" fmla="*/ 0 w 12072604"/>
              <a:gd name="connsiteY0-58" fmla="*/ 4429144 h 4429144"/>
              <a:gd name="connsiteX1-59" fmla="*/ 12072604 w 12072604"/>
              <a:gd name="connsiteY1-60" fmla="*/ 0 h 4429144"/>
              <a:gd name="connsiteX2-61" fmla="*/ 12019980 w 12072604"/>
              <a:gd name="connsiteY2-62" fmla="*/ 4399702 h 4429144"/>
              <a:gd name="connsiteX3-63" fmla="*/ 0 w 12072604"/>
              <a:gd name="connsiteY3-64" fmla="*/ 4429144 h 4429144"/>
              <a:gd name="connsiteX0-65" fmla="*/ 0 w 12091656"/>
              <a:gd name="connsiteY0-66" fmla="*/ 4429144 h 4429144"/>
              <a:gd name="connsiteX1-67" fmla="*/ 12072604 w 12091656"/>
              <a:gd name="connsiteY1-68" fmla="*/ 0 h 4429144"/>
              <a:gd name="connsiteX2-69" fmla="*/ 12091656 w 12091656"/>
              <a:gd name="connsiteY2-70" fmla="*/ 4399703 h 4429144"/>
              <a:gd name="connsiteX3-71" fmla="*/ 0 w 12091656"/>
              <a:gd name="connsiteY3-72" fmla="*/ 4429144 h 4429144"/>
              <a:gd name="connsiteX0-73" fmla="*/ 0 w 12091656"/>
              <a:gd name="connsiteY0-74" fmla="*/ 4340818 h 4340818"/>
              <a:gd name="connsiteX1-75" fmla="*/ 12072604 w 12091656"/>
              <a:gd name="connsiteY1-76" fmla="*/ 0 h 4340818"/>
              <a:gd name="connsiteX2-77" fmla="*/ 12091656 w 12091656"/>
              <a:gd name="connsiteY2-78" fmla="*/ 4311377 h 4340818"/>
              <a:gd name="connsiteX3-79" fmla="*/ 0 w 12091656"/>
              <a:gd name="connsiteY3-80" fmla="*/ 4340818 h 4340818"/>
              <a:gd name="connsiteX0-81" fmla="*/ 0 w 12091656"/>
              <a:gd name="connsiteY0-82" fmla="*/ 4340818 h 4385486"/>
              <a:gd name="connsiteX1-83" fmla="*/ 12072604 w 12091656"/>
              <a:gd name="connsiteY1-84" fmla="*/ 0 h 4385486"/>
              <a:gd name="connsiteX2-85" fmla="*/ 12091656 w 12091656"/>
              <a:gd name="connsiteY2-86" fmla="*/ 4385486 h 4385486"/>
              <a:gd name="connsiteX3-87" fmla="*/ 0 w 12091656"/>
              <a:gd name="connsiteY3-88" fmla="*/ 4340818 h 4385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91656" h="4385486">
                <a:moveTo>
                  <a:pt x="0" y="4340818"/>
                </a:moveTo>
                <a:cubicBezTo>
                  <a:pt x="5486400" y="3369268"/>
                  <a:pt x="10153268" y="1375068"/>
                  <a:pt x="12072604" y="0"/>
                </a:cubicBezTo>
                <a:cubicBezTo>
                  <a:pt x="12078955" y="1466568"/>
                  <a:pt x="12085305" y="2918918"/>
                  <a:pt x="12091656" y="4385486"/>
                </a:cubicBezTo>
                <a:lnTo>
                  <a:pt x="0" y="4340818"/>
                </a:lnTo>
                <a:close/>
              </a:path>
            </a:pathLst>
          </a:cu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54487" y="1235770"/>
            <a:ext cx="3447415" cy="549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9920" y="1838052"/>
            <a:ext cx="517207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首次使用平台：点击学号，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非首次使用平台：点击手机号，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使用以前注册过的手机号作为账号，密码为以前设置的密码。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截图201706151818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897" y="2054860"/>
            <a:ext cx="2760980" cy="472186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307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9" y="1867274"/>
            <a:ext cx="2760982" cy="490944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695325" y="1989138"/>
            <a:ext cx="36607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登录后会出现认证自己姓名姓氏的界面。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5325" y="3459561"/>
            <a:ext cx="366077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认证姓氏后需绑定手机号码等其他信息。</a:t>
            </a:r>
            <a:r>
              <a:rPr lang="zh-CN" altLang="zh-CN" sz="2400" dirty="0">
                <a:sym typeface="+mn-ea"/>
              </a:rPr>
              <a:t>（请绑定正常使用的手机和邮箱，以便接收通知和寻回密码）</a:t>
            </a:r>
            <a:endParaRPr lang="zh-CN" altLang="zh-C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6536"/>
            <a:ext cx="12192000" cy="3431464"/>
          </a:xfrm>
          <a:custGeom>
            <a:avLst/>
            <a:gdLst>
              <a:gd name="connsiteX0" fmla="*/ 0 w 12192000"/>
              <a:gd name="connsiteY0" fmla="*/ 0 h 3431464"/>
              <a:gd name="connsiteX1" fmla="*/ 12192000 w 12192000"/>
              <a:gd name="connsiteY1" fmla="*/ 0 h 3431464"/>
              <a:gd name="connsiteX2" fmla="*/ 12192000 w 12192000"/>
              <a:gd name="connsiteY2" fmla="*/ 3431464 h 3431464"/>
              <a:gd name="connsiteX3" fmla="*/ 0 w 12192000"/>
              <a:gd name="connsiteY3" fmla="*/ 3431464 h 3431464"/>
              <a:gd name="connsiteX4" fmla="*/ 0 w 12192000"/>
              <a:gd name="connsiteY4" fmla="*/ 0 h 3431464"/>
              <a:gd name="connsiteX0-1" fmla="*/ 0 w 12192000"/>
              <a:gd name="connsiteY0-2" fmla="*/ 0 h 3431464"/>
              <a:gd name="connsiteX1-3" fmla="*/ 12192000 w 12192000"/>
              <a:gd name="connsiteY1-4" fmla="*/ 0 h 3431464"/>
              <a:gd name="connsiteX2-5" fmla="*/ 12192000 w 12192000"/>
              <a:gd name="connsiteY2-6" fmla="*/ 3431464 h 3431464"/>
              <a:gd name="connsiteX3-7" fmla="*/ 0 w 12192000"/>
              <a:gd name="connsiteY3-8" fmla="*/ 3431464 h 3431464"/>
              <a:gd name="connsiteX4-9" fmla="*/ 0 w 12192000"/>
              <a:gd name="connsiteY4-10" fmla="*/ 0 h 3431464"/>
              <a:gd name="connsiteX0-11" fmla="*/ 0 w 12192000"/>
              <a:gd name="connsiteY0-12" fmla="*/ 203200 h 3431464"/>
              <a:gd name="connsiteX1-13" fmla="*/ 12192000 w 12192000"/>
              <a:gd name="connsiteY1-14" fmla="*/ 0 h 3431464"/>
              <a:gd name="connsiteX2-15" fmla="*/ 12192000 w 12192000"/>
              <a:gd name="connsiteY2-16" fmla="*/ 3431464 h 3431464"/>
              <a:gd name="connsiteX3-17" fmla="*/ 0 w 12192000"/>
              <a:gd name="connsiteY3-18" fmla="*/ 3431464 h 3431464"/>
              <a:gd name="connsiteX4-19" fmla="*/ 0 w 12192000"/>
              <a:gd name="connsiteY4-20" fmla="*/ 203200 h 3431464"/>
              <a:gd name="connsiteX0-21" fmla="*/ 0 w 12192000"/>
              <a:gd name="connsiteY0-22" fmla="*/ 203200 h 3431464"/>
              <a:gd name="connsiteX1-23" fmla="*/ 12192000 w 12192000"/>
              <a:gd name="connsiteY1-24" fmla="*/ 0 h 3431464"/>
              <a:gd name="connsiteX2-25" fmla="*/ 12192000 w 12192000"/>
              <a:gd name="connsiteY2-26" fmla="*/ 3431464 h 3431464"/>
              <a:gd name="connsiteX3-27" fmla="*/ 0 w 12192000"/>
              <a:gd name="connsiteY3-28" fmla="*/ 3431464 h 3431464"/>
              <a:gd name="connsiteX4-29" fmla="*/ 0 w 12192000"/>
              <a:gd name="connsiteY4-30" fmla="*/ 203200 h 3431464"/>
              <a:gd name="connsiteX0-31" fmla="*/ 0 w 12192000"/>
              <a:gd name="connsiteY0-32" fmla="*/ 203200 h 3431464"/>
              <a:gd name="connsiteX1-33" fmla="*/ 12192000 w 12192000"/>
              <a:gd name="connsiteY1-34" fmla="*/ 0 h 3431464"/>
              <a:gd name="connsiteX2-35" fmla="*/ 12192000 w 12192000"/>
              <a:gd name="connsiteY2-36" fmla="*/ 3431464 h 3431464"/>
              <a:gd name="connsiteX3-37" fmla="*/ 0 w 12192000"/>
              <a:gd name="connsiteY3-38" fmla="*/ 3431464 h 3431464"/>
              <a:gd name="connsiteX4-39" fmla="*/ 0 w 12192000"/>
              <a:gd name="connsiteY4-40" fmla="*/ 203200 h 34314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431464">
                <a:moveTo>
                  <a:pt x="0" y="203200"/>
                </a:moveTo>
                <a:cubicBezTo>
                  <a:pt x="2768600" y="2973614"/>
                  <a:pt x="8128000" y="0"/>
                  <a:pt x="12192000" y="0"/>
                </a:cubicBezTo>
                <a:lnTo>
                  <a:pt x="12192000" y="3431464"/>
                </a:lnTo>
                <a:lnTo>
                  <a:pt x="0" y="3431464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4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6173" y="2193682"/>
            <a:ext cx="46363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/>
              <a:t>认证完成后会弹出课程确认信息框，点击</a:t>
            </a:r>
            <a:r>
              <a:rPr lang="en-US" altLang="zh-CN" sz="2800" dirty="0"/>
              <a:t>“</a:t>
            </a:r>
            <a:r>
              <a:rPr lang="zh-CN" altLang="en-US" sz="2800" dirty="0">
                <a:solidFill>
                  <a:srgbClr val="C00000"/>
                </a:solidFill>
              </a:rPr>
              <a:t>确认课程</a:t>
            </a:r>
            <a:r>
              <a:rPr lang="en-US" altLang="zh-CN" sz="2800" dirty="0"/>
              <a:t>”</a:t>
            </a:r>
            <a:r>
              <a:rPr lang="zh-CN" altLang="en-US" sz="2800" dirty="0"/>
              <a:t>即可完成报到。</a:t>
            </a:r>
            <a:endParaRPr lang="zh-CN" altLang="en-US" sz="2800" dirty="0"/>
          </a:p>
        </p:txBody>
      </p:sp>
      <p:pic>
        <p:nvPicPr>
          <p:cNvPr id="5" name="图片 6" descr="QQ截图201706151819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5035" y="1235770"/>
            <a:ext cx="2791460" cy="4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48289" y="650995"/>
            <a:ext cx="32954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2" y="234133"/>
            <a:ext cx="3509066" cy="68550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77965" y="4587097"/>
            <a:ext cx="1625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"/>
  <p:tag name="KSO_WM_SLIDE_INDEX" val="3"/>
  <p:tag name="KSO_WM_SLIDE_ITEM_CNT" val="0"/>
  <p:tag name="KSO_WM_SLIDE_TYPE" val="text"/>
  <p:tag name="KSO_WM_BEAUTIFY_FLAG" val="#wm#"/>
</p:tagLst>
</file>

<file path=ppt/tags/tag7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WPS 演示</Application>
  <PresentationFormat>宽屏</PresentationFormat>
  <Paragraphs>152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Agency FB</vt:lpstr>
      <vt:lpstr>黑体</vt:lpstr>
      <vt:lpstr>Impact</vt:lpstr>
      <vt:lpstr>等线</vt:lpstr>
      <vt:lpstr>Arial Unicode MS</vt:lpstr>
      <vt:lpstr>等线 Light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緈福de灿寶貝</cp:lastModifiedBy>
  <cp:revision>359</cp:revision>
  <dcterms:created xsi:type="dcterms:W3CDTF">2018-02-27T07:30:00Z</dcterms:created>
  <dcterms:modified xsi:type="dcterms:W3CDTF">2020-03-12T02:05:37Z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